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66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71" r:id="rId13"/>
    <p:sldId id="262" r:id="rId14"/>
    <p:sldId id="25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451"/>
    <a:srgbClr val="F5A904"/>
    <a:srgbClr val="564D16"/>
    <a:srgbClr val="8E8661"/>
    <a:srgbClr val="ABA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61E7-ACC2-4B9E-A065-E2DD6381C6AF}" type="datetimeFigureOut">
              <a:rPr lang="es-AR" smtClean="0"/>
              <a:pPr/>
              <a:t>6/3/2020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0B98-43A0-47E7-BC92-1CEB1A86A4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01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720850" y="717550"/>
            <a:ext cx="5934317" cy="175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ES" sz="4400" b="1" spc="-130" dirty="0" smtClean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  <a:endParaRPr lang="es-ES" sz="4400" b="1" spc="-130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720850" y="2330135"/>
            <a:ext cx="221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i="1" dirty="0" smtClean="0">
                <a:solidFill>
                  <a:srgbClr val="ABA9AA"/>
                </a:solidFill>
              </a:rPr>
              <a:t>ALASA </a:t>
            </a:r>
            <a:r>
              <a:rPr lang="es-ES" sz="3200" b="1" i="1" dirty="0">
                <a:solidFill>
                  <a:srgbClr val="ABA9AA"/>
                </a:solidFill>
              </a:rPr>
              <a:t>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346198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902200" y="1155700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68653F-4C42-47BA-AC95-E59955C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43EE8F6-05E7-473F-80D0-E6FEC913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B07162-5FA1-44E7-B4CA-55BBE36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19CAA1-534B-4835-A25C-FFAD2BFC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502CE9-DE7E-466B-9F6B-ED0D43E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1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CD3DB55-41D0-4124-8174-70642EF92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AEFEA36-641E-405D-B231-C5F20FC2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25421C-3875-4113-AF6E-4CA5DE0B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EA60E-3909-4E47-B427-B956333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63AF43-5B81-43DA-A83F-6D26F0F7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/>
          <a:stretch/>
        </p:blipFill>
        <p:spPr>
          <a:xfrm>
            <a:off x="0" y="0"/>
            <a:ext cx="554445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B70E27-37FE-42A2-B462-E5FDED6DD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EFF-AB9B-482D-BA83-C2820844C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7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1E1CCB-9223-400F-9918-76197F4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2" y="4940360"/>
            <a:ext cx="1816098" cy="960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222613A-A64B-4118-9C55-616218714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148939" y="1742658"/>
            <a:ext cx="749301" cy="812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EB96C4-0221-4A98-BA2E-0693B5BC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896651" y="956866"/>
            <a:ext cx="749301" cy="7006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F3C947-A16D-424A-94D6-845818850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327240" y="1526758"/>
            <a:ext cx="431800" cy="3953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C8886F-DF59-43AA-84DF-D9A0123B1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07012" y="-1"/>
            <a:ext cx="788988" cy="7791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9479C68-E84D-4F99-A144-8EF76DE99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223340" y="956867"/>
            <a:ext cx="169861" cy="1317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1F626F-C804-4698-A8DE-48D4B6B2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016341" y="3557150"/>
            <a:ext cx="317500" cy="4670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4CEFAD7-915C-4AEF-BD03-CDDF9F01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044118" y="4234083"/>
            <a:ext cx="1451260" cy="14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471611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6318251" y="185165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6EA9A-4DBC-4D98-9DEB-54F648CC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1BD27E-6765-4D93-B31A-DBE3EFF7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7391A0-59A9-4195-8797-78BC55723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8EFEAE3-6810-4176-B92D-E93DB764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228190B-FF66-4773-861C-B54DFB4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8B1015-0932-4623-BB04-B8F903F4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8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44E61-5352-4124-A33D-C47B1772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2DEC6-E4C4-4E0E-9252-7BC02954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C0D42E-3839-4C54-BDC1-376F30FE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FFFA9DC-3773-42E7-BE32-B8691243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9F569B-6D1B-41DE-8B37-6CEDA6003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F9E9AE-3557-41DA-9A9D-45835F7C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024055-E9F0-485E-AED8-C19480F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5D1856F-FDBB-4774-B615-2ED5448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940" cy="6885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62" y="1934586"/>
            <a:ext cx="1872477" cy="990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933402" y="1215877"/>
            <a:ext cx="8048998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6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473869" y="1473200"/>
            <a:ext cx="749301" cy="812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2497690" y="753280"/>
            <a:ext cx="749301" cy="7006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165146" y="1637495"/>
            <a:ext cx="431800" cy="395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892499" y="1908183"/>
            <a:ext cx="788988" cy="7791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0938670" y="242909"/>
            <a:ext cx="169861" cy="1317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341271" y="3287692"/>
            <a:ext cx="317500" cy="4670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661569" y="3272620"/>
            <a:ext cx="990601" cy="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7BF2BB-95B0-467D-9D0A-1353F5385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385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53334CB-666C-4EAF-9F8F-A13344BC5E2E}"/>
              </a:ext>
            </a:extLst>
          </p:cNvPr>
          <p:cNvSpPr/>
          <p:nvPr userDrawn="1"/>
        </p:nvSpPr>
        <p:spPr>
          <a:xfrm>
            <a:off x="812800" y="-1"/>
            <a:ext cx="469900" cy="1727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F368FBD-DB7F-4B86-A412-BBCDAD220D20}"/>
              </a:ext>
            </a:extLst>
          </p:cNvPr>
          <p:cNvCxnSpPr/>
          <p:nvPr userDrawn="1"/>
        </p:nvCxnSpPr>
        <p:spPr>
          <a:xfrm>
            <a:off x="1384300" y="5727700"/>
            <a:ext cx="10172700" cy="0"/>
          </a:xfrm>
          <a:prstGeom prst="line">
            <a:avLst/>
          </a:prstGeom>
          <a:ln w="6350">
            <a:solidFill>
              <a:srgbClr val="F5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A9B49D-6EEB-4955-9355-A4DF26D0F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63" y="5857775"/>
            <a:ext cx="1531537" cy="8102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E782DC-2056-4496-B98E-03704552F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182B7A-2C3D-400C-A0B5-C83E0412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07DA36-0498-48BE-A49B-CC02139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96086B-A7D5-47E2-AF0C-2C1CF1A8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1CC8C5-CAA9-42BB-ABB5-BCD63D1D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75EB05-90D3-4B13-AB2C-50D18165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A6158D-E0D7-418B-AE9A-084C9D0D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0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072B9-315D-467A-8813-D9A9F2DB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9963C1-AA87-4D37-983B-479F1EC5C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841D5-6CF7-4E5B-A951-AF4F9D558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A9285-664C-40D3-B9DA-569BA65A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705CEF-4B8E-4467-A8DC-721E762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FD7A26-C9E0-495E-A78D-F8F8D04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E23E1-57DF-4832-A6DF-4119D475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C23B07-E882-41E7-B8B6-A2A68E2E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FD65B0-015F-4B7B-84C2-AED15B3B8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3704-2C40-4B4A-B2C1-253C07838C5D}" type="datetimeFigureOut">
              <a:rPr lang="es-ES" smtClean="0"/>
              <a:pPr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1DBFA6-40FB-4DEC-927A-3AB90935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D2AA41-065B-42CA-846B-F8E62DE1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32AB-02D2-4FFF-BDFA-03B0947057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4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8000" y="2831401"/>
            <a:ext cx="6096000" cy="1104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s-ES" sz="20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20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2115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28071" y="44625"/>
            <a:ext cx="7772400" cy="7522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RESUMEN AÑO 2 (18-19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968" y="988399"/>
            <a:ext cx="6048672" cy="6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1176" y="1781793"/>
            <a:ext cx="7899072" cy="15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adroTexto 4"/>
          <p:cNvSpPr txBox="1"/>
          <p:nvPr/>
        </p:nvSpPr>
        <p:spPr>
          <a:xfrm>
            <a:off x="1369076" y="6058528"/>
            <a:ext cx="831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Gatillaron 11,857 has al 100%, lo que representa un 12,7% de la suma asegurada total</a:t>
            </a:r>
          </a:p>
        </p:txBody>
      </p:sp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47566"/>
              </p:ext>
            </p:extLst>
          </p:nvPr>
        </p:nvGraphicFramePr>
        <p:xfrm>
          <a:off x="2466163" y="3548190"/>
          <a:ext cx="8208911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4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0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</a:rPr>
                        <a:t>DAÑO NO ADHERIDOS </a:t>
                      </a:r>
                      <a:r>
                        <a:rPr lang="es-AR" sz="1100" u="none" strike="noStrike" dirty="0">
                          <a:effectLst/>
                        </a:rPr>
                        <a:t>-efectivamente gatillado-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</a:rPr>
                        <a:t>DAÑO ADHERIDOS </a:t>
                      </a:r>
                      <a:r>
                        <a:rPr lang="es-AR" sz="1100" u="none" strike="noStrike" dirty="0">
                          <a:effectLst/>
                        </a:rPr>
                        <a:t>-efectivamente gatillado-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ZONA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CANT. PROD.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SUP. DAÑADA 100% (ha)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ZONA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CANT. PROD. 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SUP. DAÑADA 100% (ha)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93,93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90,58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179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776,08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346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1.227,77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125,04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49,50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282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1.148,54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1933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8.046,98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508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2.143,58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2311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9.414,83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64581" y="227830"/>
            <a:ext cx="7772400" cy="88251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RESUMEN AÑO 3 (19-20)</a:t>
            </a:r>
            <a:br>
              <a:rPr lang="es-ES" dirty="0" smtClean="0"/>
            </a:br>
            <a:r>
              <a:rPr lang="es-ES" dirty="0" smtClean="0"/>
              <a:t>Provisorio</a:t>
            </a:r>
            <a:endParaRPr lang="es-ES" dirty="0"/>
          </a:p>
        </p:txBody>
      </p:sp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91577"/>
              </p:ext>
            </p:extLst>
          </p:nvPr>
        </p:nvGraphicFramePr>
        <p:xfrm>
          <a:off x="2459794" y="1162516"/>
          <a:ext cx="8280920" cy="793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3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189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err="1">
                          <a:effectLst/>
                        </a:rPr>
                        <a:t>Sup</a:t>
                      </a:r>
                      <a:r>
                        <a:rPr lang="es-AR" sz="1100" u="none" strike="noStrike" dirty="0">
                          <a:effectLst/>
                        </a:rPr>
                        <a:t> </a:t>
                      </a:r>
                      <a:r>
                        <a:rPr lang="es-AR" sz="1100" u="none" strike="noStrike" dirty="0" err="1">
                          <a:effectLst/>
                        </a:rPr>
                        <a:t>Adh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24.795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Daño </a:t>
                      </a:r>
                      <a:r>
                        <a:rPr lang="es-AR" sz="1100" u="none" strike="noStrike" dirty="0" err="1">
                          <a:effectLst/>
                        </a:rPr>
                        <a:t>Adh+NoAdh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Daño </a:t>
                      </a:r>
                      <a:r>
                        <a:rPr lang="es-AR" sz="1100" u="none" strike="noStrike" dirty="0" err="1">
                          <a:effectLst/>
                        </a:rPr>
                        <a:t>Adh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1" u="none" strike="noStrike" dirty="0">
                          <a:effectLst/>
                        </a:rPr>
                        <a:t>9.200</a:t>
                      </a:r>
                      <a:endParaRPr lang="es-AR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343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 Sup Aseg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83.753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 Sup Aseg</a:t>
                      </a:r>
                      <a:endParaRPr lang="es-AR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83.753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SupAdh</a:t>
                      </a:r>
                      <a:endParaRPr lang="es-AR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24.795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43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29,6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13,1</a:t>
                      </a:r>
                      <a:endParaRPr lang="es-A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38,7</a:t>
                      </a:r>
                      <a:endParaRPr lang="es-AR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343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b="1" i="1" u="none" strike="noStrike" dirty="0">
                          <a:effectLst/>
                        </a:rPr>
                        <a:t>Datos Aproximados</a:t>
                      </a:r>
                      <a:endParaRPr lang="es-AR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44706"/>
              </p:ext>
            </p:extLst>
          </p:nvPr>
        </p:nvGraphicFramePr>
        <p:xfrm>
          <a:off x="2629613" y="2055128"/>
          <a:ext cx="7920882" cy="3797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67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6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81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69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61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146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86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</a:rPr>
                        <a:t>TOTAL ASEGURADO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</a:rPr>
                        <a:t>TOTAL ADHERIDO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Productores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Supercicie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Particip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Productores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Supercicie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Particip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(has)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(has)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6.266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30.181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41,3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2.451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14.659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62,7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4.109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26.588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27,1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1.062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7.439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27,2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3.751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19.209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24,7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266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1.749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6,8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1.061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7.775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7,0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131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948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3,4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15.187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83.753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b="1" u="none" strike="noStrike" dirty="0">
                          <a:effectLst/>
                        </a:rPr>
                        <a:t>TOTAL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3.910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24.795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30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DAÑO ADHERIDOS -estimativo-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DAÑO NO ADHERIDOS -estimativo-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Productores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Sup100%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Particip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Productores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Sup100%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Particip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(has)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(has)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2.108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7.302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72,5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256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762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45,9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629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1.244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21,6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187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312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33,5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331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3,4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52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215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9,3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323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2,5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324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11,3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4302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2.909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9.200</a:t>
                      </a:r>
                      <a:endParaRPr lang="es-A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558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78780" y="269776"/>
            <a:ext cx="8208912" cy="102344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 smtClean="0"/>
              <a:t>INDEMNIZACIONES POR OASIS PRODUCTIVO</a:t>
            </a:r>
            <a:endParaRPr lang="en-US" dirty="0"/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89463"/>
              </p:ext>
            </p:extLst>
          </p:nvPr>
        </p:nvGraphicFramePr>
        <p:xfrm>
          <a:off x="2106774" y="1295532"/>
          <a:ext cx="8280918" cy="4392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4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96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6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1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696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80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TEMPORADA 2017-2018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TEMPORADA 2018-2019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TEMPORADA 2019-2020</a:t>
                      </a:r>
                      <a:endParaRPr lang="es-A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2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COBROS -PRODUCTOR-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COBROS -PRODUCTOR-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COBROS -PRODUCTOR- (*)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07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27.257.262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107.118.418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146.040.000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5.496.532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16.450.002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24.871.592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2068988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699.487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6.628.779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1.245.253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1.199.733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6.457.417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36.068.035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125.467.640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183.997.788</a:t>
                      </a:r>
                      <a:endParaRPr lang="es-A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* montos estimativos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2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COBROS -ESTADO (NO ADH)-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COBROS -ESTADO (NO ADH)-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COBROS -ESTADO (NO ADH)-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Oasis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504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Indemnizaciones ($)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3.148.740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15.322.859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SUR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15.249.469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2.293.211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10.485.112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ESTE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6.239.323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7.758.302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1.638.900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NORTE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4.306.348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1.531.232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1.255.799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CENTRO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6.470.989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14.731.485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effectLst/>
                        </a:rPr>
                        <a:t>28.702.670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32.266.129</a:t>
                      </a:r>
                      <a:endParaRPr lang="es-A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2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* montos estimativos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5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613955" y="261256"/>
            <a:ext cx="7772400" cy="782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ASPECTOS A MEJORAR</a:t>
            </a:r>
            <a:endParaRPr lang="es-ES" sz="4000" b="1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14400" y="951412"/>
            <a:ext cx="10816046" cy="4933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Aumentar el porcentaje de adheridos (Centro y Norte), para disminuir la selección adversa y bajar pagos esperados. </a:t>
            </a:r>
          </a:p>
          <a:p>
            <a:r>
              <a:rPr lang="es-ES" dirty="0" smtClean="0"/>
              <a:t>Si bien ya hay oferta privada, aún no hay demanda de coberturas adicionales para productores interesados. </a:t>
            </a:r>
          </a:p>
          <a:p>
            <a:r>
              <a:rPr lang="es-ES" dirty="0" smtClean="0"/>
              <a:t>Hemos avanzado, desde el Estado, en un esquema de “incentivos reglamentarios”, en especial atados a créditos de fomento, para que muchos más productores se sumen a la operatoria. Teoría del Empujoncito.</a:t>
            </a:r>
          </a:p>
          <a:p>
            <a:r>
              <a:rPr lang="es-ES" dirty="0" smtClean="0"/>
              <a:t>Las sumas aseguradas por ha aún son bajas en porcentaje de costo de producción.</a:t>
            </a:r>
          </a:p>
          <a:p>
            <a:r>
              <a:rPr lang="es-ES" dirty="0" smtClean="0"/>
              <a:t>El Sistema se ve sobrecargado por el IVA (este tipo de esquemas de seguro colectivo deberían esta exentos).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471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logo gob m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9" y="3043365"/>
            <a:ext cx="3722914" cy="36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225143" y="1628800"/>
            <a:ext cx="6966857" cy="216024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LA EXPERIENCIA DEL </a:t>
            </a:r>
            <a:endParaRPr lang="es-ES" dirty="0" smtClean="0"/>
          </a:p>
          <a:p>
            <a:pPr algn="ctr"/>
            <a:r>
              <a:rPr lang="es-ES" dirty="0" smtClean="0"/>
              <a:t>SEGURO </a:t>
            </a:r>
            <a:r>
              <a:rPr lang="es-ES" dirty="0"/>
              <a:t>AGRÍCOLA DE MENDOZA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27068" y="5807006"/>
            <a:ext cx="2358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Mendoza, Argentina</a:t>
            </a:r>
          </a:p>
          <a:p>
            <a:pPr algn="r"/>
            <a:r>
              <a:rPr lang="es-ES" sz="1600" dirty="0"/>
              <a:t>12 de marzo 2020</a:t>
            </a:r>
          </a:p>
        </p:txBody>
      </p:sp>
    </p:spTree>
    <p:extLst>
      <p:ext uri="{BB962C8B-B14F-4D97-AF65-F5344CB8AC3E}">
        <p14:creationId xmlns:p14="http://schemas.microsoft.com/office/powerpoint/2010/main" val="6526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50363" y="274638"/>
            <a:ext cx="7615262" cy="9397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3000" dirty="0" smtClean="0"/>
              <a:t>2016: El Problema a Resolver</a:t>
            </a:r>
            <a:endParaRPr lang="es-ES" sz="3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985550" y="1447800"/>
            <a:ext cx="7772400" cy="47175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Esquema (heredado) de cobertura insuficiente: Fondo Compensador Agrícola (estatal) concentraba el 20% del total de productores, </a:t>
            </a:r>
            <a:r>
              <a:rPr lang="es-ES" sz="2400" dirty="0" smtClean="0">
                <a:solidFill>
                  <a:srgbClr val="FF0000"/>
                </a:solidFill>
              </a:rPr>
              <a:t>principalmente los más riesgosos</a:t>
            </a:r>
            <a:r>
              <a:rPr lang="es-ES" sz="2400" dirty="0" smtClean="0"/>
              <a:t>.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Todos pagaban lo mismo</a:t>
            </a:r>
            <a:r>
              <a:rPr lang="es-ES" sz="2400" dirty="0" smtClean="0"/>
              <a:t>, independientemente del riesgo.</a:t>
            </a:r>
          </a:p>
          <a:p>
            <a:r>
              <a:rPr lang="es-ES" sz="2400" dirty="0" smtClean="0"/>
              <a:t>Alta volatilidad del riesgo de granizo y helada, implicaba </a:t>
            </a:r>
            <a:r>
              <a:rPr lang="es-ES" sz="2400" u="sng" dirty="0" smtClean="0">
                <a:solidFill>
                  <a:srgbClr val="FF0000"/>
                </a:solidFill>
              </a:rPr>
              <a:t>necesidad de reaseguro</a:t>
            </a:r>
            <a:r>
              <a:rPr lang="es-ES" sz="2400" dirty="0" smtClean="0">
                <a:solidFill>
                  <a:srgbClr val="FF0000"/>
                </a:solidFill>
              </a:rPr>
              <a:t>, </a:t>
            </a:r>
            <a:r>
              <a:rPr lang="es-ES" sz="2400" dirty="0" smtClean="0"/>
              <a:t>que el Fondo Compensador no tenía</a:t>
            </a:r>
            <a:r>
              <a:rPr lang="es-ES" sz="2400" b="1" dirty="0" smtClean="0"/>
              <a:t>. </a:t>
            </a:r>
          </a:p>
          <a:p>
            <a:r>
              <a:rPr lang="es-AR" sz="2400" dirty="0" smtClean="0"/>
              <a:t>El Gobierno Nacional, a través de FONEDA, terminaba compensando  el déficit, o bien el Gobierno Provincial, con aportes excepcionales.</a:t>
            </a:r>
          </a:p>
          <a:p>
            <a:r>
              <a:rPr lang="es-AR" sz="2400" dirty="0" smtClean="0">
                <a:solidFill>
                  <a:srgbClr val="FF0000"/>
                </a:solidFill>
              </a:rPr>
              <a:t>El sistema estaba colapsado. Había que hacer cambios!!</a:t>
            </a:r>
          </a:p>
          <a:p>
            <a:endParaRPr lang="es-E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    </a:t>
            </a:r>
            <a:r>
              <a:rPr lang="es-ES" sz="3600" dirty="0" smtClean="0"/>
              <a:t>El Nuevo Seguro: Pilares del Sistema</a:t>
            </a:r>
            <a:endParaRPr lang="es-ES" sz="36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286192" y="1365067"/>
            <a:ext cx="868660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u="sng" dirty="0" smtClean="0"/>
              <a:t>Mapa de riesgo climático</a:t>
            </a:r>
            <a:r>
              <a:rPr lang="es-ES" dirty="0" smtClean="0"/>
              <a:t>: estudio detallado de riesgo histórico de cada región</a:t>
            </a:r>
            <a:r>
              <a:rPr lang="es-ES" dirty="0" smtClean="0">
                <a:solidFill>
                  <a:srgbClr val="FF0000"/>
                </a:solidFill>
              </a:rPr>
              <a:t>. Hoy cada una paga en función de sus riesgos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dirty="0" smtClean="0"/>
              <a:t>Sistema operado por </a:t>
            </a:r>
            <a:r>
              <a:rPr lang="es-ES" u="sng" dirty="0" smtClean="0"/>
              <a:t>aseguradoras privadas</a:t>
            </a:r>
            <a:r>
              <a:rPr lang="es-ES" dirty="0" smtClean="0"/>
              <a:t>, que proveen el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u="sng" dirty="0" smtClean="0">
                <a:solidFill>
                  <a:srgbClr val="FF0000"/>
                </a:solidFill>
              </a:rPr>
              <a:t>reaseguro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u="sng" dirty="0" smtClean="0"/>
              <a:t>Primas a precios accesibles</a:t>
            </a:r>
            <a:r>
              <a:rPr lang="es-ES" dirty="0" smtClean="0"/>
              <a:t>: gracias a </a:t>
            </a:r>
            <a:r>
              <a:rPr lang="es-ES" u="sng" dirty="0" smtClean="0"/>
              <a:t>subsidios estatales</a:t>
            </a:r>
            <a:r>
              <a:rPr lang="es-ES" dirty="0" smtClean="0"/>
              <a:t>,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en especial en las zonas de prima pura más alta por sus efectivos riesgos. </a:t>
            </a:r>
            <a:endParaRPr lang="es-AR" dirty="0" smtClean="0"/>
          </a:p>
          <a:p>
            <a:pPr>
              <a:buFont typeface="Arial" panose="020B0604020202020204" pitchFamily="34" charset="0"/>
              <a:buNone/>
            </a:pPr>
            <a:endParaRPr lang="es-AR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27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7" y="254601"/>
            <a:ext cx="4589876" cy="53362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02579" y="2355000"/>
            <a:ext cx="3187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La tasa de riesgo </a:t>
            </a:r>
            <a:r>
              <a:rPr lang="es-AR" sz="2800" b="1" dirty="0" smtClean="0"/>
              <a:t>promedio </a:t>
            </a:r>
            <a:r>
              <a:rPr lang="es-AR" sz="2800" b="1" dirty="0"/>
              <a:t>histórica era del 12%</a:t>
            </a:r>
          </a:p>
        </p:txBody>
      </p:sp>
    </p:spTree>
    <p:extLst>
      <p:ext uri="{BB962C8B-B14F-4D97-AF65-F5344CB8AC3E}">
        <p14:creationId xmlns:p14="http://schemas.microsoft.com/office/powerpoint/2010/main" val="35225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449978" y="300764"/>
            <a:ext cx="7772400" cy="7969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smtClean="0"/>
              <a:t>El Nuevo Seguro: Implementación</a:t>
            </a:r>
            <a:endParaRPr lang="es-ES" sz="36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07125" y="1097672"/>
            <a:ext cx="9553057" cy="4805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FF0000"/>
                </a:solidFill>
              </a:rPr>
              <a:t>Estado Provincial tomador seguro colectivo</a:t>
            </a:r>
            <a:r>
              <a:rPr lang="es-ES" dirty="0" smtClean="0"/>
              <a:t>. </a:t>
            </a:r>
            <a:r>
              <a:rPr lang="es-ES" i="1" dirty="0" smtClean="0"/>
              <a:t>PRESUPUESTO PROVINCIAL ANUAL</a:t>
            </a:r>
            <a:r>
              <a:rPr lang="es-ES" dirty="0" smtClean="0"/>
              <a:t>.</a:t>
            </a:r>
          </a:p>
          <a:p>
            <a:r>
              <a:rPr lang="es-ES" dirty="0" smtClean="0"/>
              <a:t>Beneficiarios: </a:t>
            </a:r>
            <a:r>
              <a:rPr lang="es-ES" dirty="0" smtClean="0">
                <a:solidFill>
                  <a:srgbClr val="FF0000"/>
                </a:solidFill>
              </a:rPr>
              <a:t>productores hasta 20 has</a:t>
            </a:r>
            <a:r>
              <a:rPr lang="es-ES" dirty="0" smtClean="0"/>
              <a:t>. EL </a:t>
            </a:r>
            <a:r>
              <a:rPr lang="es-ES" i="1" dirty="0" smtClean="0"/>
              <a:t>NÚCLEO DURO DEL PROBLEMA.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El productor que paga su aporte es beneficiario del seguro; el que no paga queda afuera, </a:t>
            </a:r>
            <a:r>
              <a:rPr lang="es-ES" dirty="0" smtClean="0"/>
              <a:t>y cobra el Gobierno Provincial en caso de contingencia. </a:t>
            </a:r>
            <a:r>
              <a:rPr lang="es-ES" i="1" dirty="0" smtClean="0"/>
              <a:t>ASPECTO ORIGINAL.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El sistema está reasegurado</a:t>
            </a:r>
            <a:r>
              <a:rPr lang="es-ES" dirty="0" smtClean="0"/>
              <a:t>, lo que permite a la </a:t>
            </a:r>
            <a:r>
              <a:rPr lang="es-ES" dirty="0" smtClean="0">
                <a:solidFill>
                  <a:srgbClr val="FF0000"/>
                </a:solidFill>
              </a:rPr>
              <a:t>provincia pagar siempre un monto fijo</a:t>
            </a:r>
            <a:r>
              <a:rPr lang="es-ES" dirty="0" smtClean="0"/>
              <a:t> anual por granizo y helada, </a:t>
            </a:r>
            <a:r>
              <a:rPr lang="es-ES" dirty="0" smtClean="0">
                <a:solidFill>
                  <a:srgbClr val="FF0000"/>
                </a:solidFill>
              </a:rPr>
              <a:t>independiente del grado de contingencia de cada temporada.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5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2603810" y="341784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mtClean="0"/>
              <a:t>MENDOZA: Principales Cultivos que cubre el Seguro Agrícola</a:t>
            </a:r>
            <a:endParaRPr lang="es-ES" dirty="0"/>
          </a:p>
        </p:txBody>
      </p:sp>
      <p:pic>
        <p:nvPicPr>
          <p:cNvPr id="3" name="12 Imagen" descr="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5962" y="1785356"/>
            <a:ext cx="2225942" cy="1571636"/>
          </a:xfrm>
          <a:prstGeom prst="rect">
            <a:avLst/>
          </a:prstGeom>
        </p:spPr>
      </p:pic>
      <p:pic>
        <p:nvPicPr>
          <p:cNvPr id="4" name="13 Imagen" descr="duraz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06" y="1764612"/>
            <a:ext cx="2286016" cy="1376356"/>
          </a:xfrm>
          <a:prstGeom prst="rect">
            <a:avLst/>
          </a:prstGeom>
        </p:spPr>
      </p:pic>
      <p:sp>
        <p:nvSpPr>
          <p:cNvPr id="5" name="6 CuadroTexto"/>
          <p:cNvSpPr txBox="1"/>
          <p:nvPr/>
        </p:nvSpPr>
        <p:spPr>
          <a:xfrm>
            <a:off x="3110300" y="5765194"/>
            <a:ext cx="669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El seguro abarca  unas 93 mil has, un 35% del total cultivado con las especies cubiertas</a:t>
            </a:r>
            <a:r>
              <a:rPr lang="es-ES" sz="16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61407"/>
              </p:ext>
            </p:extLst>
          </p:nvPr>
        </p:nvGraphicFramePr>
        <p:xfrm>
          <a:off x="4753822" y="1616913"/>
          <a:ext cx="3528392" cy="3741133"/>
        </p:xfrm>
        <a:graphic>
          <a:graphicData uri="http://schemas.openxmlformats.org/drawingml/2006/table">
            <a:tbl>
              <a:tblPr/>
              <a:tblGrid>
                <a:gridCol w="1253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Especie                            </a:t>
                      </a:r>
                    </a:p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cultivada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</a:t>
                      </a: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Cultivada</a:t>
                      </a:r>
                      <a:r>
                        <a:rPr lang="es-A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Participación</a:t>
                      </a:r>
                    </a:p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Ciruelo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Durazno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Manzano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Almendro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Cerezo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256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 </a:t>
                      </a:r>
                      <a:r>
                        <a:rPr lang="es-A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DCC, IDR – Febrero 2020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620034" y="1571612"/>
            <a:ext cx="3672408" cy="3585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/>
          <p:cNvCxnSpPr/>
          <p:nvPr/>
        </p:nvCxnSpPr>
        <p:spPr>
          <a:xfrm>
            <a:off x="4620034" y="4869160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8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795453" y="274638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Pros y Contras del Esquema Actual</a:t>
            </a:r>
            <a:endParaRPr lang="es-ES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580607" y="748654"/>
            <a:ext cx="5319446" cy="4585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dirty="0" smtClean="0"/>
              <a:t>Hemos logrado tener un </a:t>
            </a:r>
            <a:r>
              <a:rPr lang="es-ES" u="sng" dirty="0" smtClean="0"/>
              <a:t>sistema fiscalmente sustentable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Sin embargo… </a:t>
            </a:r>
            <a:r>
              <a:rPr lang="es-ES" u="sng" dirty="0" smtClean="0"/>
              <a:t>aún quedan aspectos para optimizar</a:t>
            </a:r>
            <a:r>
              <a:rPr lang="es-ES" dirty="0" smtClean="0"/>
              <a:t>, entre ellos, </a:t>
            </a:r>
            <a:r>
              <a:rPr lang="es-ES" u="sng" dirty="0" smtClean="0"/>
              <a:t>la escasa adhesión</a:t>
            </a:r>
            <a:r>
              <a:rPr lang="es-ES" dirty="0" smtClean="0"/>
              <a:t> en las zonas Norte y Valle de </a:t>
            </a:r>
            <a:r>
              <a:rPr lang="es-ES" dirty="0" err="1" smtClean="0"/>
              <a:t>Uco</a:t>
            </a:r>
            <a:r>
              <a:rPr lang="es-ES" dirty="0" smtClean="0"/>
              <a:t> y los </a:t>
            </a:r>
            <a:r>
              <a:rPr lang="es-ES" u="sng" dirty="0" smtClean="0"/>
              <a:t>montos indemnizatorios (suma asegurada)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5 Marcador de contenido" descr="pic succ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5" y="977536"/>
            <a:ext cx="3667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0218" y="298862"/>
            <a:ext cx="7772400" cy="706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RESUMEN AÑO 1 (17-18)</a:t>
            </a:r>
            <a:endParaRPr lang="es-E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910" y="1190382"/>
            <a:ext cx="6920710" cy="98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418" y="2067864"/>
            <a:ext cx="7482841" cy="20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836" y="4012080"/>
            <a:ext cx="7300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1212452" y="5995485"/>
            <a:ext cx="810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Gatillaron 5,173 has al 100%, lo que representa un 5,5% de la suma asegurada total</a:t>
            </a:r>
          </a:p>
        </p:txBody>
      </p:sp>
    </p:spTree>
    <p:extLst>
      <p:ext uri="{BB962C8B-B14F-4D97-AF65-F5344CB8AC3E}">
        <p14:creationId xmlns:p14="http://schemas.microsoft.com/office/powerpoint/2010/main" val="42851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916</Words>
  <Application>Microsoft Office PowerPoint</Application>
  <PresentationFormat>Personalizado</PresentationFormat>
  <Paragraphs>465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JJ tib.</dc:creator>
  <cp:lastModifiedBy>Broda</cp:lastModifiedBy>
  <cp:revision>93</cp:revision>
  <dcterms:created xsi:type="dcterms:W3CDTF">2019-11-07T16:10:32Z</dcterms:created>
  <dcterms:modified xsi:type="dcterms:W3CDTF">2020-03-06T19:11:51Z</dcterms:modified>
</cp:coreProperties>
</file>